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notesMasterIdLst>
    <p:notesMasterId r:id="rId11"/>
  </p:notesMasterIdLst>
  <p:sldIdLst>
    <p:sldId id="259" r:id="rId2"/>
    <p:sldId id="312" r:id="rId3"/>
    <p:sldId id="334" r:id="rId4"/>
    <p:sldId id="331" r:id="rId5"/>
    <p:sldId id="332" r:id="rId6"/>
    <p:sldId id="325" r:id="rId7"/>
    <p:sldId id="330" r:id="rId8"/>
    <p:sldId id="323" r:id="rId9"/>
    <p:sldId id="324" r:id="rId10"/>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6355" autoAdjust="0"/>
  </p:normalViewPr>
  <p:slideViewPr>
    <p:cSldViewPr>
      <p:cViewPr>
        <p:scale>
          <a:sx n="60" d="100"/>
          <a:sy n="60" d="100"/>
        </p:scale>
        <p:origin x="624" y="-10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jorntr\Dropbox\ASI\verkefni\hafnarfj&#246;r&#240;ur\ums&#243;kn\Almenna%20&#237;b&#250;&#240;af&#233;lagi&#240;%20-%20&#225;&#230;tlun-Hraunskar&#240;-4.2-banki.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lineChart>
        <c:grouping val="standard"/>
        <c:varyColors val="0"/>
        <c:ser>
          <c:idx val="0"/>
          <c:order val="0"/>
          <c:tx>
            <c:strRef>
              <c:f>útreikningar!$D$162</c:f>
              <c:strCache>
                <c:ptCount val="1"/>
                <c:pt idx="0">
                  <c:v>Leiga með bílskýli</c:v>
                </c:pt>
              </c:strCache>
            </c:strRef>
          </c:tx>
          <c:spPr>
            <a:ln w="28575" cap="rnd">
              <a:solidFill>
                <a:schemeClr val="accent1">
                  <a:shade val="65000"/>
                </a:schemeClr>
              </a:solidFill>
              <a:round/>
            </a:ln>
            <a:effectLst/>
          </c:spPr>
          <c:marker>
            <c:symbol val="none"/>
          </c:marker>
          <c:cat>
            <c:strRef>
              <c:f>útreikningar!$E$161:$I$161</c:f>
              <c:strCache>
                <c:ptCount val="5"/>
                <c:pt idx="0">
                  <c:v>30fm</c:v>
                </c:pt>
                <c:pt idx="1">
                  <c:v>45fm</c:v>
                </c:pt>
                <c:pt idx="2">
                  <c:v>70 fm</c:v>
                </c:pt>
                <c:pt idx="3">
                  <c:v>85 fm</c:v>
                </c:pt>
                <c:pt idx="4">
                  <c:v>100 fm</c:v>
                </c:pt>
              </c:strCache>
            </c:strRef>
          </c:cat>
          <c:val>
            <c:numRef>
              <c:f>útreikningar!$E$162:$I$162</c:f>
              <c:numCache>
                <c:formatCode>_(* #,##0_);_(* \(#,##0\);_(* "-"_);_(@_)</c:formatCode>
                <c:ptCount val="5"/>
                <c:pt idx="0">
                  <c:v>3474.0768791717628</c:v>
                </c:pt>
                <c:pt idx="1">
                  <c:v>2852.1117937038007</c:v>
                </c:pt>
                <c:pt idx="2">
                  <c:v>2576.9311595492832</c:v>
                </c:pt>
                <c:pt idx="3">
                  <c:v>2266.7328897339544</c:v>
                </c:pt>
                <c:pt idx="4">
                  <c:v>2167.9501996890422</c:v>
                </c:pt>
              </c:numCache>
            </c:numRef>
          </c:val>
          <c:smooth val="0"/>
          <c:extLst>
            <c:ext xmlns:c16="http://schemas.microsoft.com/office/drawing/2014/chart" uri="{C3380CC4-5D6E-409C-BE32-E72D297353CC}">
              <c16:uniqueId val="{00000000-C36F-48A6-96CE-0349392F4711}"/>
            </c:ext>
          </c:extLst>
        </c:ser>
        <c:ser>
          <c:idx val="2"/>
          <c:order val="1"/>
          <c:tx>
            <c:strRef>
              <c:f>útreikningar!$D$164</c:f>
              <c:strCache>
                <c:ptCount val="1"/>
                <c:pt idx="0">
                  <c:v>Leiga án   bílskýlis</c:v>
                </c:pt>
              </c:strCache>
            </c:strRef>
          </c:tx>
          <c:spPr>
            <a:ln w="28575" cap="rnd">
              <a:solidFill>
                <a:schemeClr val="accent1">
                  <a:tint val="65000"/>
                </a:schemeClr>
              </a:solidFill>
              <a:round/>
            </a:ln>
            <a:effectLst/>
          </c:spPr>
          <c:marker>
            <c:symbol val="none"/>
          </c:marker>
          <c:cat>
            <c:strRef>
              <c:f>útreikningar!$E$161:$I$161</c:f>
              <c:strCache>
                <c:ptCount val="5"/>
                <c:pt idx="0">
                  <c:v>30fm</c:v>
                </c:pt>
                <c:pt idx="1">
                  <c:v>45fm</c:v>
                </c:pt>
                <c:pt idx="2">
                  <c:v>70 fm</c:v>
                </c:pt>
                <c:pt idx="3">
                  <c:v>85 fm</c:v>
                </c:pt>
                <c:pt idx="4">
                  <c:v>100 fm</c:v>
                </c:pt>
              </c:strCache>
            </c:strRef>
          </c:cat>
          <c:val>
            <c:numRef>
              <c:f>útreikningar!$E$164:$I$164</c:f>
              <c:numCache>
                <c:formatCode>_(* #,##0_);_(* \(#,##0\);_(* "-"_);_(@_)</c:formatCode>
                <c:ptCount val="5"/>
                <c:pt idx="0">
                  <c:v>2619.6166056407546</c:v>
                </c:pt>
                <c:pt idx="1">
                  <c:v>2282.4716113497957</c:v>
                </c:pt>
                <c:pt idx="2">
                  <c:v>2052.4065764464922</c:v>
                </c:pt>
                <c:pt idx="3">
                  <c:v>1965.1586755465394</c:v>
                </c:pt>
                <c:pt idx="4">
                  <c:v>1911.6121176297404</c:v>
                </c:pt>
              </c:numCache>
            </c:numRef>
          </c:val>
          <c:smooth val="0"/>
          <c:extLst>
            <c:ext xmlns:c16="http://schemas.microsoft.com/office/drawing/2014/chart" uri="{C3380CC4-5D6E-409C-BE32-E72D297353CC}">
              <c16:uniqueId val="{00000001-C36F-48A6-96CE-0349392F4711}"/>
            </c:ext>
          </c:extLst>
        </c:ser>
        <c:dLbls>
          <c:showLegendKey val="0"/>
          <c:showVal val="0"/>
          <c:showCatName val="0"/>
          <c:showSerName val="0"/>
          <c:showPercent val="0"/>
          <c:showBubbleSize val="0"/>
        </c:dLbls>
        <c:smooth val="0"/>
        <c:axId val="804775104"/>
        <c:axId val="538244320"/>
      </c:lineChart>
      <c:catAx>
        <c:axId val="80477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538244320"/>
        <c:crosses val="autoZero"/>
        <c:auto val="1"/>
        <c:lblAlgn val="ctr"/>
        <c:lblOffset val="100"/>
        <c:noMultiLvlLbl val="0"/>
      </c:catAx>
      <c:valAx>
        <c:axId val="538244320"/>
        <c:scaling>
          <c:orientation val="minMax"/>
          <c:max val="3700"/>
          <c:min val="15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80477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showDLblsOverMax val="0"/>
  </c:chart>
  <c:spPr>
    <a:noFill/>
    <a:ln>
      <a:noFill/>
    </a:ln>
    <a:effectLst/>
  </c:spPr>
  <c:txPr>
    <a:bodyPr/>
    <a:lstStyle/>
    <a:p>
      <a:pPr>
        <a:defRPr/>
      </a:pPr>
      <a:endParaRPr lang="is-I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5B10D62A-5D0F-40A6-8B0D-80E9B5F340E5}" type="datetimeFigureOut">
              <a:rPr lang="is-IS" smtClean="0"/>
              <a:t>10.4.2017</a:t>
            </a:fld>
            <a:endParaRPr lang="is-IS"/>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CFE7760D-799A-4E83-A7B2-82C5BACBA17A}" type="slidenum">
              <a:rPr lang="is-IS" smtClean="0"/>
              <a:t>‹#›</a:t>
            </a:fld>
            <a:endParaRPr lang="is-IS"/>
          </a:p>
        </p:txBody>
      </p:sp>
    </p:spTree>
    <p:extLst>
      <p:ext uri="{BB962C8B-B14F-4D97-AF65-F5344CB8AC3E}">
        <p14:creationId xmlns:p14="http://schemas.microsoft.com/office/powerpoint/2010/main" val="304929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68DB6E-3B27-4E5F-8F3A-ED2750B9E187}" type="datetimeFigureOut">
              <a:rPr lang="is-IS" smtClean="0"/>
              <a:pPr/>
              <a:t>10.4.2017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07E046B-F18A-449E-8D91-FCBE60A60FDD}" type="slidenum">
              <a:rPr lang="is-IS" smtClean="0"/>
              <a:pPr/>
              <a:t>‹#›</a:t>
            </a:fld>
            <a:endParaRPr lang="is-I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336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68DB6E-3B27-4E5F-8F3A-ED2750B9E187}" type="datetimeFigureOut">
              <a:rPr lang="is-IS" smtClean="0"/>
              <a:pPr/>
              <a:t>10.4.2017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163029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68DB6E-3B27-4E5F-8F3A-ED2750B9E187}" type="datetimeFigureOut">
              <a:rPr lang="is-IS" smtClean="0"/>
              <a:pPr/>
              <a:t>10.4.2017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266539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68DB6E-3B27-4E5F-8F3A-ED2750B9E187}" type="datetimeFigureOut">
              <a:rPr lang="is-IS" smtClean="0"/>
              <a:pPr/>
              <a:t>10.4.2017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9322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68DB6E-3B27-4E5F-8F3A-ED2750B9E187}" type="datetimeFigureOut">
              <a:rPr lang="is-IS" smtClean="0"/>
              <a:pPr/>
              <a:t>10.4.2017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307E046B-F18A-449E-8D91-FCBE60A60FDD}" type="slidenum">
              <a:rPr lang="is-IS" smtClean="0"/>
              <a:pPr/>
              <a:t>‹#›</a:t>
            </a:fld>
            <a:endParaRPr lang="is-I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90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68DB6E-3B27-4E5F-8F3A-ED2750B9E187}" type="datetimeFigureOut">
              <a:rPr lang="is-IS" smtClean="0"/>
              <a:pPr/>
              <a:t>10.4.2017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51406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68DB6E-3B27-4E5F-8F3A-ED2750B9E187}" type="datetimeFigureOut">
              <a:rPr lang="is-IS" smtClean="0"/>
              <a:pPr/>
              <a:t>10.4.2017</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400800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68DB6E-3B27-4E5F-8F3A-ED2750B9E187}" type="datetimeFigureOut">
              <a:rPr lang="is-IS" smtClean="0"/>
              <a:pPr/>
              <a:t>10.4.2017</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350389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68DB6E-3B27-4E5F-8F3A-ED2750B9E187}" type="datetimeFigureOut">
              <a:rPr lang="is-IS" smtClean="0"/>
              <a:pPr/>
              <a:t>10.4.2017</a:t>
            </a:fld>
            <a:endParaRPr lang="is-I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s-IS"/>
          </a:p>
        </p:txBody>
      </p:sp>
      <p:sp>
        <p:nvSpPr>
          <p:cNvPr id="9" name="Slide Number Placeholder 8"/>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318434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568DB6E-3B27-4E5F-8F3A-ED2750B9E187}" type="datetimeFigureOut">
              <a:rPr lang="is-IS" smtClean="0"/>
              <a:pPr/>
              <a:t>10.4.2017</a:t>
            </a:fld>
            <a:endParaRPr lang="is-I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is-I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07E046B-F18A-449E-8D91-FCBE60A60FDD}" type="slidenum">
              <a:rPr lang="is-IS" smtClean="0"/>
              <a:pPr/>
              <a:t>‹#›</a:t>
            </a:fld>
            <a:endParaRPr lang="is-IS"/>
          </a:p>
        </p:txBody>
      </p:sp>
    </p:spTree>
    <p:extLst>
      <p:ext uri="{BB962C8B-B14F-4D97-AF65-F5344CB8AC3E}">
        <p14:creationId xmlns:p14="http://schemas.microsoft.com/office/powerpoint/2010/main" val="122977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68DB6E-3B27-4E5F-8F3A-ED2750B9E187}" type="datetimeFigureOut">
              <a:rPr lang="is-IS" smtClean="0"/>
              <a:pPr/>
              <a:t>10.4.2017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307E046B-F18A-449E-8D91-FCBE60A60FDD}" type="slidenum">
              <a:rPr lang="is-IS" smtClean="0"/>
              <a:pPr/>
              <a:t>‹#›</a:t>
            </a:fld>
            <a:endParaRPr lang="is-IS"/>
          </a:p>
        </p:txBody>
      </p:sp>
    </p:spTree>
    <p:extLst>
      <p:ext uri="{BB962C8B-B14F-4D97-AF65-F5344CB8AC3E}">
        <p14:creationId xmlns:p14="http://schemas.microsoft.com/office/powerpoint/2010/main" val="293286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568DB6E-3B27-4E5F-8F3A-ED2750B9E187}" type="datetimeFigureOut">
              <a:rPr lang="is-IS" smtClean="0"/>
              <a:pPr/>
              <a:t>10.4.2017</a:t>
            </a:fld>
            <a:endParaRPr lang="is-I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s-I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07E046B-F18A-449E-8D91-FCBE60A60FDD}" type="slidenum">
              <a:rPr lang="is-IS" smtClean="0"/>
              <a:pPr/>
              <a:t>‹#›</a:t>
            </a:fld>
            <a:endParaRPr lang="is-IS" dirty="0"/>
          </a:p>
        </p:txBody>
      </p:sp>
      <p:cxnSp>
        <p:nvCxnSpPr>
          <p:cNvPr id="10" name="Straight Connector 9"/>
          <p:cNvCxnSpPr/>
          <p:nvPr/>
        </p:nvCxnSpPr>
        <p:spPr>
          <a:xfrm>
            <a:off x="895149" y="126876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46557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57158" y="1124745"/>
            <a:ext cx="8429684"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is-IS" sz="2000" dirty="0"/>
          </a:p>
          <a:p>
            <a:pPr marL="0" indent="0">
              <a:buNone/>
            </a:pPr>
            <a:endParaRPr lang="is-IS" sz="2000" dirty="0"/>
          </a:p>
          <a:p>
            <a:pPr marL="0" indent="0">
              <a:buNone/>
            </a:pPr>
            <a:endParaRPr lang="is-IS" sz="2000" dirty="0"/>
          </a:p>
          <a:p>
            <a:pPr marL="0" indent="0">
              <a:buNone/>
            </a:pPr>
            <a:endParaRPr lang="is-IS" sz="1600" dirty="0"/>
          </a:p>
          <a:p>
            <a:endParaRPr lang="is-IS" sz="2000" dirty="0"/>
          </a:p>
          <a:p>
            <a:pPr>
              <a:buFont typeface="Arial" pitchFamily="34" charset="0"/>
              <a:buNone/>
            </a:pPr>
            <a:endParaRPr lang="is-IS" dirty="0"/>
          </a:p>
        </p:txBody>
      </p:sp>
      <p:sp>
        <p:nvSpPr>
          <p:cNvPr id="7" name="Subtitle 21"/>
          <p:cNvSpPr txBox="1">
            <a:spLocks/>
          </p:cNvSpPr>
          <p:nvPr/>
        </p:nvSpPr>
        <p:spPr>
          <a:xfrm>
            <a:off x="456547" y="5838697"/>
            <a:ext cx="5184775" cy="3571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400" b="1" dirty="0"/>
          </a:p>
        </p:txBody>
      </p:sp>
      <p:cxnSp>
        <p:nvCxnSpPr>
          <p:cNvPr id="11" name="Straight Connector 10"/>
          <p:cNvCxnSpPr/>
          <p:nvPr/>
        </p:nvCxnSpPr>
        <p:spPr>
          <a:xfrm>
            <a:off x="503548" y="6164764"/>
            <a:ext cx="8172908" cy="540"/>
          </a:xfrm>
          <a:prstGeom prst="line">
            <a:avLst/>
          </a:prstGeom>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182336"/>
            <a:ext cx="1296144" cy="1518471"/>
          </a:xfrm>
          <a:prstGeom prst="rect">
            <a:avLst/>
          </a:prstGeom>
        </p:spPr>
      </p:pic>
      <p:pic>
        <p:nvPicPr>
          <p:cNvPr id="5" name="Picture 4"/>
          <p:cNvPicPr>
            <a:picLocks noChangeAspect="1"/>
          </p:cNvPicPr>
          <p:nvPr/>
        </p:nvPicPr>
        <p:blipFill>
          <a:blip r:embed="rId3"/>
          <a:stretch>
            <a:fillRect/>
          </a:stretch>
        </p:blipFill>
        <p:spPr>
          <a:xfrm>
            <a:off x="1653739" y="2001772"/>
            <a:ext cx="5836522" cy="3851014"/>
          </a:xfrm>
          <a:prstGeom prst="rect">
            <a:avLst/>
          </a:prstGeom>
          <a:ln w="3175">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30738" y="1484784"/>
            <a:ext cx="7021582" cy="4968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err="1"/>
              <a:t>Bjarg</a:t>
            </a:r>
            <a:r>
              <a:rPr lang="en-GB" sz="1800" dirty="0"/>
              <a:t> is non-profit apartment rental company that operates in   compliance with Act on General apartments from 2016.   </a:t>
            </a:r>
            <a:br>
              <a:rPr lang="en-GB" sz="1800" dirty="0"/>
            </a:br>
            <a:br>
              <a:rPr lang="en-GB" sz="1800" dirty="0"/>
            </a:br>
            <a:r>
              <a:rPr lang="en-GB" sz="1800" dirty="0"/>
              <a:t>The company was founded in í September 2016 by Icelandic Confederation of Labour (ASÍ) and Federation of State and Municipal Employees (BSRB). </a:t>
            </a:r>
            <a:br>
              <a:rPr lang="en-GB" sz="1800" dirty="0"/>
            </a:br>
            <a:br>
              <a:rPr lang="en-GB" sz="1800" dirty="0"/>
            </a:br>
            <a:r>
              <a:rPr lang="en-GB" sz="1800" dirty="0" err="1"/>
              <a:t>Bjarg</a:t>
            </a:r>
            <a:r>
              <a:rPr lang="en-GB" sz="1800" dirty="0"/>
              <a:t> will offer long-term rental apartments for people with low salaries. </a:t>
            </a:r>
          </a:p>
          <a:p>
            <a:pPr marL="0" indent="0">
              <a:buNone/>
            </a:pPr>
            <a:endParaRPr lang="en-GB" sz="1800" dirty="0"/>
          </a:p>
          <a:p>
            <a:pPr marL="0" indent="0">
              <a:buNone/>
            </a:pPr>
            <a:r>
              <a:rPr lang="en-GB" sz="1800" dirty="0"/>
              <a:t>Design of first houses is in progress and construction work is planned to start next autumn.</a:t>
            </a:r>
          </a:p>
          <a:p>
            <a:pPr marL="0" indent="0">
              <a:buNone/>
            </a:pPr>
            <a:endParaRPr lang="en-GB" sz="1800" dirty="0"/>
          </a:p>
          <a:p>
            <a:pPr marL="0" indent="0">
              <a:buNone/>
            </a:pPr>
            <a:r>
              <a:rPr lang="en-GB" sz="1800" dirty="0" err="1"/>
              <a:t>Bjarg</a:t>
            </a:r>
            <a:r>
              <a:rPr lang="en-GB" sz="1800" dirty="0"/>
              <a:t> has made contracts with Reykjavík and </a:t>
            </a:r>
            <a:r>
              <a:rPr lang="en-GB" sz="1800" dirty="0" err="1"/>
              <a:t>Hafnarfjörður</a:t>
            </a:r>
            <a:r>
              <a:rPr lang="en-GB" sz="1800" dirty="0"/>
              <a:t> for 1150 apartments in next four years.</a:t>
            </a:r>
          </a:p>
          <a:p>
            <a:pPr marL="0" indent="0">
              <a:buNone/>
            </a:pPr>
            <a:r>
              <a:rPr lang="en-GB" sz="1800" dirty="0"/>
              <a:t>Projects in other municipality's are in preparation.</a:t>
            </a:r>
          </a:p>
          <a:p>
            <a:pPr marL="0" indent="0">
              <a:buNone/>
            </a:pPr>
            <a:endParaRPr lang="en-GB" sz="1800" dirty="0"/>
          </a:p>
          <a:p>
            <a:pPr marL="0" indent="0">
              <a:buNone/>
            </a:pPr>
            <a:endParaRPr lang="en-GB" sz="18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1600" dirty="0"/>
          </a:p>
          <a:p>
            <a:endParaRPr lang="en-GB" sz="2000" dirty="0"/>
          </a:p>
          <a:p>
            <a:pPr>
              <a:buFont typeface="Arial" pitchFamily="34" charset="0"/>
              <a:buNone/>
            </a:pPr>
            <a:endParaRPr lang="en-GB" dirty="0"/>
          </a:p>
        </p:txBody>
      </p:sp>
      <p:sp>
        <p:nvSpPr>
          <p:cNvPr id="6" name="Title 1"/>
          <p:cNvSpPr txBox="1">
            <a:spLocks/>
          </p:cNvSpPr>
          <p:nvPr/>
        </p:nvSpPr>
        <p:spPr>
          <a:xfrm>
            <a:off x="323528" y="706686"/>
            <a:ext cx="6735122" cy="4900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2000" b="1" dirty="0">
                <a:solidFill>
                  <a:schemeClr val="tx1"/>
                </a:solidFill>
                <a:latin typeface="+mn-lt"/>
              </a:rPr>
              <a:t>Bjarg</a:t>
            </a:r>
            <a:endParaRPr lang="is-IS" sz="2000" dirty="0">
              <a:solidFill>
                <a:schemeClr val="tx1"/>
              </a:solidFill>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4653136"/>
            <a:ext cx="1290764" cy="1512168"/>
          </a:xfrm>
          <a:prstGeom prst="rect">
            <a:avLst/>
          </a:prstGeom>
        </p:spPr>
      </p:pic>
    </p:spTree>
    <p:extLst>
      <p:ext uri="{BB962C8B-B14F-4D97-AF65-F5344CB8AC3E}">
        <p14:creationId xmlns:p14="http://schemas.microsoft.com/office/powerpoint/2010/main" val="104548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00808"/>
            <a:ext cx="7848872" cy="4667464"/>
          </a:xfrm>
        </p:spPr>
        <p:txBody>
          <a:bodyPr>
            <a:normAutofit/>
          </a:bodyPr>
          <a:lstStyle/>
          <a:p>
            <a:r>
              <a:rPr lang="en-GB" dirty="0"/>
              <a:t>The new Reykjavik houses are affordable rental apartments planned to be build in the coming years for individuals and families.  In each house will focus on the diversity of individuals and families.</a:t>
            </a:r>
            <a:endParaRPr lang="is-IS" dirty="0"/>
          </a:p>
          <a:p>
            <a:r>
              <a:rPr lang="en-GB" dirty="0"/>
              <a:t>We seek to pass new and creative ways to design with the aim to create quality living and the objective of strengthening the social capital of the tenants.   It will be done, among other things with exploring the possibility of sharing common spaces and transport.</a:t>
            </a:r>
          </a:p>
          <a:p>
            <a:endParaRPr lang="en-GB" dirty="0"/>
          </a:p>
          <a:p>
            <a:r>
              <a:rPr lang="en-GB" b="1" dirty="0"/>
              <a:t>Affordable houses - cooperation with the municipality</a:t>
            </a:r>
            <a:endParaRPr lang="is-IS" dirty="0"/>
          </a:p>
          <a:p>
            <a:r>
              <a:rPr lang="en-GB" dirty="0"/>
              <a:t> - Fixed land prices.</a:t>
            </a:r>
            <a:endParaRPr lang="is-IS" dirty="0"/>
          </a:p>
          <a:p>
            <a:r>
              <a:rPr lang="en-GB" dirty="0"/>
              <a:t> - Take part in creating of land usage plans</a:t>
            </a:r>
            <a:endParaRPr lang="is-IS" dirty="0"/>
          </a:p>
        </p:txBody>
      </p:sp>
      <p:sp>
        <p:nvSpPr>
          <p:cNvPr id="7" name="Title 1"/>
          <p:cNvSpPr>
            <a:spLocks noGrp="1"/>
          </p:cNvSpPr>
          <p:nvPr>
            <p:ph type="title"/>
          </p:nvPr>
        </p:nvSpPr>
        <p:spPr>
          <a:xfrm>
            <a:off x="251520" y="634678"/>
            <a:ext cx="8229600" cy="490066"/>
          </a:xfrm>
        </p:spPr>
        <p:txBody>
          <a:bodyPr>
            <a:normAutofit/>
          </a:bodyPr>
          <a:lstStyle/>
          <a:p>
            <a:r>
              <a:rPr lang="is-IS" sz="2000" b="1" dirty="0" err="1">
                <a:solidFill>
                  <a:schemeClr val="tx1"/>
                </a:solidFill>
                <a:latin typeface="+mn-lt"/>
              </a:rPr>
              <a:t>Theme</a:t>
            </a:r>
            <a:r>
              <a:rPr lang="is-IS" sz="2000" b="1" dirty="0">
                <a:solidFill>
                  <a:schemeClr val="tx1"/>
                </a:solidFill>
                <a:latin typeface="+mn-lt"/>
              </a:rPr>
              <a:t> - Reykjavíkurhús</a:t>
            </a:r>
          </a:p>
        </p:txBody>
      </p:sp>
      <p:pic>
        <p:nvPicPr>
          <p:cNvPr id="2" name="Picture 1"/>
          <p:cNvPicPr>
            <a:picLocks noChangeAspect="1"/>
          </p:cNvPicPr>
          <p:nvPr/>
        </p:nvPicPr>
        <p:blipFill>
          <a:blip r:embed="rId2"/>
          <a:stretch>
            <a:fillRect/>
          </a:stretch>
        </p:blipFill>
        <p:spPr>
          <a:xfrm>
            <a:off x="6516216" y="127586"/>
            <a:ext cx="2139702" cy="11411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Tree>
    <p:extLst>
      <p:ext uri="{BB962C8B-B14F-4D97-AF65-F5344CB8AC3E}">
        <p14:creationId xmlns:p14="http://schemas.microsoft.com/office/powerpoint/2010/main" val="819451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5940" y="5209357"/>
            <a:ext cx="7128792" cy="646331"/>
          </a:xfrm>
          <a:prstGeom prst="rect">
            <a:avLst/>
          </a:prstGeom>
        </p:spPr>
        <p:txBody>
          <a:bodyPr wrap="square">
            <a:spAutoFit/>
          </a:bodyPr>
          <a:lstStyle/>
          <a:p>
            <a:r>
              <a:rPr lang="en-GB" dirty="0"/>
              <a:t>Rental of 45 sqm. flat increases roughly 22% adding a indoor car park</a:t>
            </a:r>
          </a:p>
          <a:p>
            <a:r>
              <a:rPr lang="en-GB" dirty="0"/>
              <a:t>Rental of 85 sqm. flat increases roughly 15% adding a indoor car park</a:t>
            </a:r>
            <a:endParaRPr lang="is-IS" dirty="0"/>
          </a:p>
        </p:txBody>
      </p:sp>
      <p:sp>
        <p:nvSpPr>
          <p:cNvPr id="6" name="Title 1"/>
          <p:cNvSpPr txBox="1">
            <a:spLocks/>
          </p:cNvSpPr>
          <p:nvPr/>
        </p:nvSpPr>
        <p:spPr>
          <a:xfrm>
            <a:off x="395536" y="260648"/>
            <a:ext cx="8229600" cy="4900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s-IS" sz="2400" b="1"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1003314615"/>
              </p:ext>
            </p:extLst>
          </p:nvPr>
        </p:nvGraphicFramePr>
        <p:xfrm>
          <a:off x="1187624" y="1772816"/>
          <a:ext cx="6300458" cy="311163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title"/>
          </p:nvPr>
        </p:nvSpPr>
        <p:spPr>
          <a:xfrm>
            <a:off x="251520" y="634678"/>
            <a:ext cx="8229600" cy="490066"/>
          </a:xfrm>
        </p:spPr>
        <p:txBody>
          <a:bodyPr>
            <a:normAutofit/>
          </a:bodyPr>
          <a:lstStyle/>
          <a:p>
            <a:r>
              <a:rPr lang="is-IS" sz="2000" b="1" dirty="0" err="1">
                <a:solidFill>
                  <a:schemeClr val="tx1"/>
                </a:solidFill>
                <a:latin typeface="+mn-lt"/>
              </a:rPr>
              <a:t>Example</a:t>
            </a:r>
            <a:r>
              <a:rPr lang="is-IS" sz="2000" b="1" dirty="0">
                <a:solidFill>
                  <a:schemeClr val="tx1"/>
                </a:solidFill>
                <a:latin typeface="+mn-lt"/>
              </a:rPr>
              <a:t> - </a:t>
            </a:r>
            <a:r>
              <a:rPr lang="is-IS" sz="2000" b="1" dirty="0" err="1">
                <a:solidFill>
                  <a:schemeClr val="tx1"/>
                </a:solidFill>
                <a:latin typeface="+mn-lt"/>
              </a:rPr>
              <a:t>indoor</a:t>
            </a:r>
            <a:r>
              <a:rPr lang="is-IS" sz="2000" b="1" dirty="0">
                <a:solidFill>
                  <a:schemeClr val="tx1"/>
                </a:solidFill>
                <a:latin typeface="+mn-lt"/>
              </a:rPr>
              <a:t> </a:t>
            </a:r>
            <a:r>
              <a:rPr lang="is-IS" sz="2000" b="1" dirty="0" err="1">
                <a:solidFill>
                  <a:schemeClr val="tx1"/>
                </a:solidFill>
                <a:latin typeface="+mn-lt"/>
              </a:rPr>
              <a:t>car</a:t>
            </a:r>
            <a:r>
              <a:rPr lang="is-IS" sz="2000" b="1" dirty="0">
                <a:solidFill>
                  <a:schemeClr val="tx1"/>
                </a:solidFill>
                <a:latin typeface="+mn-lt"/>
              </a:rPr>
              <a:t> </a:t>
            </a:r>
            <a:r>
              <a:rPr lang="is-IS" sz="2000" b="1" dirty="0" err="1">
                <a:solidFill>
                  <a:schemeClr val="tx1"/>
                </a:solidFill>
                <a:latin typeface="+mn-lt"/>
              </a:rPr>
              <a:t>park</a:t>
            </a:r>
            <a:r>
              <a:rPr lang="is-IS" sz="2000" b="1" dirty="0">
                <a:solidFill>
                  <a:schemeClr val="tx1"/>
                </a:solidFill>
                <a:latin typeface="+mn-lt"/>
              </a:rPr>
              <a:t>, </a:t>
            </a:r>
            <a:r>
              <a:rPr lang="is-IS" sz="2000" b="1" dirty="0" err="1">
                <a:solidFill>
                  <a:schemeClr val="tx1"/>
                </a:solidFill>
                <a:latin typeface="+mn-lt"/>
              </a:rPr>
              <a:t>effect</a:t>
            </a:r>
            <a:r>
              <a:rPr lang="is-IS" sz="2000" b="1" dirty="0">
                <a:solidFill>
                  <a:schemeClr val="tx1"/>
                </a:solidFill>
                <a:latin typeface="+mn-lt"/>
              </a:rPr>
              <a:t> </a:t>
            </a:r>
            <a:r>
              <a:rPr lang="is-IS" sz="2000" b="1" dirty="0" err="1">
                <a:solidFill>
                  <a:schemeClr val="tx1"/>
                </a:solidFill>
                <a:latin typeface="+mn-lt"/>
              </a:rPr>
              <a:t>on</a:t>
            </a:r>
            <a:r>
              <a:rPr lang="is-IS" sz="2000" b="1" dirty="0">
                <a:solidFill>
                  <a:schemeClr val="tx1"/>
                </a:solidFill>
                <a:latin typeface="+mn-lt"/>
              </a:rPr>
              <a:t> </a:t>
            </a:r>
            <a:r>
              <a:rPr lang="is-IS" sz="2000" b="1" dirty="0" err="1">
                <a:solidFill>
                  <a:schemeClr val="tx1"/>
                </a:solidFill>
                <a:latin typeface="+mn-lt"/>
              </a:rPr>
              <a:t>rent</a:t>
            </a:r>
            <a:endParaRPr lang="is-IS" sz="2000" b="1" dirty="0">
              <a:solidFill>
                <a:schemeClr val="tx1"/>
              </a:solidFill>
              <a:latin typeface="+mn-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Tree>
    <p:extLst>
      <p:ext uri="{BB962C8B-B14F-4D97-AF65-F5344CB8AC3E}">
        <p14:creationId xmlns:p14="http://schemas.microsoft.com/office/powerpoint/2010/main" val="150905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7920880" cy="4752528"/>
          </a:xfrm>
        </p:spPr>
        <p:txBody>
          <a:bodyPr>
            <a:normAutofit/>
          </a:bodyPr>
          <a:lstStyle/>
          <a:p>
            <a:pPr marL="96838" indent="0">
              <a:buNone/>
            </a:pPr>
            <a:r>
              <a:rPr lang="en-GB" dirty="0"/>
              <a:t>The design process is a collaboration between architect, engineer, contractor and owner (partnering).  Parties work closely together during the design phase with the goal to achieve efficiency in the construction, operation and durability.</a:t>
            </a:r>
            <a:endParaRPr lang="is-IS" dirty="0"/>
          </a:p>
          <a:p>
            <a:r>
              <a:rPr lang="en-GB" b="1" dirty="0"/>
              <a:t>Cost based design.  </a:t>
            </a:r>
            <a:br>
              <a:rPr lang="en-GB" dirty="0"/>
            </a:br>
            <a:r>
              <a:rPr lang="en-GB" dirty="0"/>
              <a:t>The houses have to be within a predetermined maximum construction costs.  Experience is key factor in the selection of partners.  Variety of construction techniques will be examined.</a:t>
            </a:r>
            <a:endParaRPr lang="is-IS" dirty="0"/>
          </a:p>
          <a:p>
            <a:endParaRPr lang="is-IS" dirty="0"/>
          </a:p>
          <a:p>
            <a:r>
              <a:rPr lang="en-GB" b="1" dirty="0"/>
              <a:t>BIM data model </a:t>
            </a:r>
          </a:p>
          <a:p>
            <a:r>
              <a:rPr lang="en-GB" dirty="0"/>
              <a:t>BIM data model will be built in the design process and will remain involved in the management of the property.  Developers provide information about building parts and materials used which will be registered in the model.</a:t>
            </a:r>
            <a:endParaRPr lang="is-I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900592" y="2276872"/>
            <a:ext cx="2736304" cy="2520280"/>
          </a:xfrm>
          <a:prstGeom prst="rect">
            <a:avLst/>
          </a:prstGeom>
        </p:spPr>
      </p:pic>
      <p:sp>
        <p:nvSpPr>
          <p:cNvPr id="6" name="Title 1"/>
          <p:cNvSpPr txBox="1">
            <a:spLocks/>
          </p:cNvSpPr>
          <p:nvPr/>
        </p:nvSpPr>
        <p:spPr>
          <a:xfrm>
            <a:off x="251520" y="634678"/>
            <a:ext cx="8229600" cy="4900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2000" b="1" dirty="0">
                <a:latin typeface="+mn-lt"/>
              </a:rPr>
              <a:t>Design</a:t>
            </a:r>
            <a:endParaRPr lang="is-IS" sz="2000" b="1" dirty="0">
              <a:solidFill>
                <a:schemeClr val="tx1"/>
              </a:solidFill>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Tree>
    <p:extLst>
      <p:ext uri="{BB962C8B-B14F-4D97-AF65-F5344CB8AC3E}">
        <p14:creationId xmlns:p14="http://schemas.microsoft.com/office/powerpoint/2010/main" val="138645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31812" y="3730260"/>
            <a:ext cx="3552056" cy="2345524"/>
          </a:xfrm>
          <a:prstGeom prst="rect">
            <a:avLst/>
          </a:prstGeom>
        </p:spPr>
      </p:pic>
      <p:pic>
        <p:nvPicPr>
          <p:cNvPr id="9" name="Picture 8"/>
          <p:cNvPicPr>
            <a:picLocks noChangeAspect="1"/>
          </p:cNvPicPr>
          <p:nvPr/>
        </p:nvPicPr>
        <p:blipFill>
          <a:blip r:embed="rId3"/>
          <a:stretch>
            <a:fillRect/>
          </a:stretch>
        </p:blipFill>
        <p:spPr>
          <a:xfrm>
            <a:off x="788837" y="1333171"/>
            <a:ext cx="3802576" cy="2929392"/>
          </a:xfrm>
          <a:prstGeom prst="rect">
            <a:avLst/>
          </a:prstGeom>
        </p:spPr>
      </p:pic>
      <p:sp>
        <p:nvSpPr>
          <p:cNvPr id="10" name="Title 1"/>
          <p:cNvSpPr>
            <a:spLocks noGrp="1"/>
          </p:cNvSpPr>
          <p:nvPr>
            <p:ph type="title"/>
          </p:nvPr>
        </p:nvSpPr>
        <p:spPr>
          <a:xfrm>
            <a:off x="251520" y="634678"/>
            <a:ext cx="8229600" cy="490066"/>
          </a:xfrm>
        </p:spPr>
        <p:txBody>
          <a:bodyPr>
            <a:normAutofit/>
          </a:bodyPr>
          <a:lstStyle/>
          <a:p>
            <a:r>
              <a:rPr lang="is-IS" sz="1800" b="1" dirty="0" err="1">
                <a:solidFill>
                  <a:schemeClr val="tx1"/>
                </a:solidFill>
                <a:latin typeface="+mn-lt"/>
              </a:rPr>
              <a:t>Example</a:t>
            </a:r>
            <a:r>
              <a:rPr lang="is-IS" sz="1800" b="1" dirty="0">
                <a:solidFill>
                  <a:schemeClr val="tx1"/>
                </a:solidFill>
                <a:latin typeface="+mn-lt"/>
              </a:rPr>
              <a:t> </a:t>
            </a:r>
            <a:r>
              <a:rPr lang="is-IS" sz="1800" b="1" dirty="0" err="1">
                <a:solidFill>
                  <a:schemeClr val="tx1"/>
                </a:solidFill>
                <a:latin typeface="+mn-lt"/>
              </a:rPr>
              <a:t>project</a:t>
            </a:r>
            <a:r>
              <a:rPr lang="is-IS" sz="1800" b="1" dirty="0">
                <a:solidFill>
                  <a:schemeClr val="tx1"/>
                </a:solidFill>
                <a:latin typeface="+mn-lt"/>
              </a:rPr>
              <a:t> - Skarðshlíð Hafnarfirði.</a:t>
            </a:r>
          </a:p>
        </p:txBody>
      </p:sp>
      <p:pic>
        <p:nvPicPr>
          <p:cNvPr id="1026" name="Picture 2" descr="http://blog.pressan.is/wp-content/uploads/sites/58/2017/03/5feecdf6be-1600x863-o-640x3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811" y="1628800"/>
            <a:ext cx="3552056" cy="1914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pic>
        <p:nvPicPr>
          <p:cNvPr id="2" name="Picture 1"/>
          <p:cNvPicPr>
            <a:picLocks noChangeAspect="1"/>
          </p:cNvPicPr>
          <p:nvPr/>
        </p:nvPicPr>
        <p:blipFill>
          <a:blip r:embed="rId6"/>
          <a:stretch>
            <a:fillRect/>
          </a:stretch>
        </p:blipFill>
        <p:spPr>
          <a:xfrm>
            <a:off x="1488449" y="4262563"/>
            <a:ext cx="2403351" cy="1992596"/>
          </a:xfrm>
          <a:prstGeom prst="rect">
            <a:avLst/>
          </a:prstGeom>
        </p:spPr>
      </p:pic>
    </p:spTree>
    <p:extLst>
      <p:ext uri="{BB962C8B-B14F-4D97-AF65-F5344CB8AC3E}">
        <p14:creationId xmlns:p14="http://schemas.microsoft.com/office/powerpoint/2010/main" val="237482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132856"/>
            <a:ext cx="4325105" cy="936104"/>
          </a:xfrm>
        </p:spPr>
        <p:txBody>
          <a:bodyPr>
            <a:normAutofit fontScale="92500" lnSpcReduction="10000"/>
          </a:bodyPr>
          <a:lstStyle/>
          <a:p>
            <a:pPr marL="0" indent="0">
              <a:buNone/>
            </a:pPr>
            <a:r>
              <a:rPr lang="en-GB" sz="1800" dirty="0"/>
              <a:t>Construction of  85 sqm single family houses that may be suitable in smaller municipalities.</a:t>
            </a:r>
          </a:p>
          <a:p>
            <a:pPr marL="0" indent="0">
              <a:buNone/>
            </a:pPr>
            <a:r>
              <a:rPr lang="en-GB" sz="1800" dirty="0"/>
              <a:t>Volume purchases if built in many locations.</a:t>
            </a:r>
            <a:endParaRPr lang="is-IS" sz="1800" dirty="0"/>
          </a:p>
        </p:txBody>
      </p:sp>
      <p:pic>
        <p:nvPicPr>
          <p:cNvPr id="5" name="Picture 4"/>
          <p:cNvPicPr>
            <a:picLocks noChangeAspect="1"/>
          </p:cNvPicPr>
          <p:nvPr/>
        </p:nvPicPr>
        <p:blipFill>
          <a:blip r:embed="rId2"/>
          <a:stretch>
            <a:fillRect/>
          </a:stretch>
        </p:blipFill>
        <p:spPr>
          <a:xfrm>
            <a:off x="6012160" y="1916832"/>
            <a:ext cx="2596189" cy="3400170"/>
          </a:xfrm>
          <a:prstGeom prst="rect">
            <a:avLst/>
          </a:prstGeom>
        </p:spPr>
      </p:pic>
      <p:pic>
        <p:nvPicPr>
          <p:cNvPr id="6" name="Picture 5"/>
          <p:cNvPicPr>
            <a:picLocks noChangeAspect="1"/>
          </p:cNvPicPr>
          <p:nvPr/>
        </p:nvPicPr>
        <p:blipFill>
          <a:blip r:embed="rId3"/>
          <a:stretch>
            <a:fillRect/>
          </a:stretch>
        </p:blipFill>
        <p:spPr>
          <a:xfrm>
            <a:off x="467544" y="3356993"/>
            <a:ext cx="4583139" cy="2160240"/>
          </a:xfrm>
          <a:prstGeom prst="rect">
            <a:avLst/>
          </a:prstGeom>
        </p:spPr>
      </p:pic>
      <p:sp>
        <p:nvSpPr>
          <p:cNvPr id="7" name="Title 1"/>
          <p:cNvSpPr txBox="1">
            <a:spLocks/>
          </p:cNvSpPr>
          <p:nvPr/>
        </p:nvSpPr>
        <p:spPr>
          <a:xfrm>
            <a:off x="251520" y="634678"/>
            <a:ext cx="8229600" cy="49006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2000" b="1" dirty="0">
                <a:solidFill>
                  <a:schemeClr val="tx1"/>
                </a:solidFill>
                <a:latin typeface="+mn-lt"/>
              </a:rPr>
              <a:t>Example project - Simple single-family house</a:t>
            </a:r>
            <a:endParaRPr lang="is-IS" sz="2000" b="1" dirty="0">
              <a:solidFill>
                <a:schemeClr val="tx1"/>
              </a:solidFill>
              <a:latin typeface="+mn-l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Tree>
    <p:extLst>
      <p:ext uri="{BB962C8B-B14F-4D97-AF65-F5344CB8AC3E}">
        <p14:creationId xmlns:p14="http://schemas.microsoft.com/office/powerpoint/2010/main" val="164293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0854" y="634678"/>
            <a:ext cx="7789538" cy="490066"/>
          </a:xfrm>
        </p:spPr>
        <p:txBody>
          <a:bodyPr>
            <a:noAutofit/>
          </a:bodyPr>
          <a:lstStyle/>
          <a:p>
            <a:r>
              <a:rPr lang="en-GB" sz="2000" b="1" dirty="0">
                <a:solidFill>
                  <a:schemeClr val="tx1"/>
                </a:solidFill>
                <a:latin typeface="+mn-lt"/>
              </a:rPr>
              <a:t>How can we simplify / increased mass-produced apartments / pave the way for mass production of houses?</a:t>
            </a:r>
            <a:endParaRPr lang="is-IS" sz="2000" b="1" dirty="0">
              <a:solidFill>
                <a:schemeClr val="tx1"/>
              </a:solidFill>
              <a:latin typeface="+mn-lt"/>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
        <p:nvSpPr>
          <p:cNvPr id="3" name="Rectangle 2"/>
          <p:cNvSpPr/>
          <p:nvPr/>
        </p:nvSpPr>
        <p:spPr>
          <a:xfrm>
            <a:off x="467544" y="1628800"/>
            <a:ext cx="8208912" cy="4062651"/>
          </a:xfrm>
          <a:prstGeom prst="rect">
            <a:avLst/>
          </a:prstGeom>
        </p:spPr>
        <p:txBody>
          <a:bodyPr wrap="square">
            <a:spAutoFit/>
          </a:bodyPr>
          <a:lstStyle/>
          <a:p>
            <a:r>
              <a:rPr lang="en-GB" sz="2000" dirty="0"/>
              <a:t>There is long tradition in Iceland of building a concrete houses</a:t>
            </a:r>
          </a:p>
          <a:p>
            <a:r>
              <a:rPr lang="en-GB" sz="2000" dirty="0"/>
              <a:t>Architects, engineers and contractors have knowledge an tools to build in that way and are reluctant to take a new approach.</a:t>
            </a:r>
          </a:p>
          <a:p>
            <a:r>
              <a:rPr lang="en-GB" sz="2000" dirty="0"/>
              <a:t>Marketing for prefabricated  houses has to be aimed at those parties.  </a:t>
            </a:r>
          </a:p>
          <a:p>
            <a:endParaRPr lang="en-GB" sz="2000" dirty="0"/>
          </a:p>
          <a:p>
            <a:r>
              <a:rPr lang="en-GB" sz="2000" dirty="0"/>
              <a:t>We have had many salesmen's offering new solutions but too many have just found company on the internet and can not offer reliable solution.</a:t>
            </a:r>
          </a:p>
          <a:p>
            <a:endParaRPr lang="en-GB" sz="2000" dirty="0"/>
          </a:p>
          <a:p>
            <a:endParaRPr lang="en-GB" sz="2000" dirty="0"/>
          </a:p>
          <a:p>
            <a:r>
              <a:rPr lang="en-GB" sz="2000" dirty="0"/>
              <a:t> - Manufactures have to use direct marketing, cut out the middle man.  </a:t>
            </a:r>
          </a:p>
          <a:p>
            <a:r>
              <a:rPr lang="en-GB" sz="2000" dirty="0"/>
              <a:t> - Manufactures have to partner with contractors</a:t>
            </a:r>
          </a:p>
          <a:p>
            <a:r>
              <a:rPr lang="en-GB" sz="2000" dirty="0"/>
              <a:t> - Manufactures have to look into investing in the building of the first houses.</a:t>
            </a:r>
          </a:p>
          <a:p>
            <a:endParaRPr lang="en-GB" dirty="0"/>
          </a:p>
        </p:txBody>
      </p:sp>
    </p:spTree>
    <p:extLst>
      <p:ext uri="{BB962C8B-B14F-4D97-AF65-F5344CB8AC3E}">
        <p14:creationId xmlns:p14="http://schemas.microsoft.com/office/powerpoint/2010/main" val="1909919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5348718"/>
            <a:ext cx="6768752" cy="646331"/>
          </a:xfrm>
          <a:prstGeom prst="rect">
            <a:avLst/>
          </a:prstGeom>
        </p:spPr>
        <p:txBody>
          <a:bodyPr wrap="square">
            <a:spAutoFit/>
          </a:bodyPr>
          <a:lstStyle/>
          <a:p>
            <a:r>
              <a:rPr lang="is-IS" dirty="0"/>
              <a:t>	</a:t>
            </a:r>
          </a:p>
          <a:p>
            <a:r>
              <a:rPr lang="is-IS" dirty="0"/>
              <a:t>www.</a:t>
            </a:r>
            <a:r>
              <a:rPr lang="is-IS" dirty="0" err="1"/>
              <a:t>bjargibudafelag</a:t>
            </a:r>
            <a:r>
              <a:rPr lang="is-IS" dirty="0"/>
              <a:t>.is</a:t>
            </a:r>
          </a:p>
        </p:txBody>
      </p:sp>
      <p:pic>
        <p:nvPicPr>
          <p:cNvPr id="4" name="Picture 3"/>
          <p:cNvPicPr>
            <a:picLocks noChangeAspect="1"/>
          </p:cNvPicPr>
          <p:nvPr/>
        </p:nvPicPr>
        <p:blipFill>
          <a:blip r:embed="rId2"/>
          <a:stretch>
            <a:fillRect/>
          </a:stretch>
        </p:blipFill>
        <p:spPr>
          <a:xfrm>
            <a:off x="899592" y="2060848"/>
            <a:ext cx="5193246" cy="325393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860032" y="3861048"/>
            <a:ext cx="3350829" cy="2658244"/>
          </a:xfrm>
          <a:prstGeom prst="rect">
            <a:avLst/>
          </a:prstGeom>
          <a:ln>
            <a:solidFill>
              <a:schemeClr val="tx1"/>
            </a:solidFill>
          </a:ln>
        </p:spPr>
      </p:pic>
      <p:sp>
        <p:nvSpPr>
          <p:cNvPr id="8" name="Title 1"/>
          <p:cNvSpPr>
            <a:spLocks noGrp="1"/>
          </p:cNvSpPr>
          <p:nvPr>
            <p:ph type="title"/>
          </p:nvPr>
        </p:nvSpPr>
        <p:spPr>
          <a:xfrm>
            <a:off x="251520" y="634678"/>
            <a:ext cx="8229600" cy="490066"/>
          </a:xfrm>
        </p:spPr>
        <p:txBody>
          <a:bodyPr>
            <a:normAutofit/>
          </a:bodyPr>
          <a:lstStyle/>
          <a:p>
            <a:r>
              <a:rPr lang="en-GB" sz="2000" b="1" dirty="0">
                <a:solidFill>
                  <a:schemeClr val="tx1"/>
                </a:solidFill>
                <a:latin typeface="+mn-lt"/>
              </a:rPr>
              <a:t>W</a:t>
            </a:r>
            <a:r>
              <a:rPr lang="is-IS" sz="2000" b="1" dirty="0" err="1">
                <a:solidFill>
                  <a:schemeClr val="tx1"/>
                </a:solidFill>
                <a:latin typeface="+mn-lt"/>
              </a:rPr>
              <a:t>eb</a:t>
            </a:r>
            <a:endParaRPr lang="is-IS" sz="2000" b="1" dirty="0">
              <a:solidFill>
                <a:schemeClr val="tx1"/>
              </a:solidFill>
              <a:latin typeface="+mn-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1354" y="6165304"/>
            <a:ext cx="509221" cy="596567"/>
          </a:xfrm>
          <a:prstGeom prst="rect">
            <a:avLst/>
          </a:prstGeom>
          <a:ln w="6350">
            <a:solidFill>
              <a:schemeClr val="tx1"/>
            </a:solidFill>
          </a:ln>
        </p:spPr>
      </p:pic>
    </p:spTree>
    <p:extLst>
      <p:ext uri="{BB962C8B-B14F-4D97-AF65-F5344CB8AC3E}">
        <p14:creationId xmlns:p14="http://schemas.microsoft.com/office/powerpoint/2010/main" val="217221049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6952</TotalTime>
  <Words>376</Words>
  <Application>Microsoft Office PowerPoint</Application>
  <PresentationFormat>On-screen Show (4:3)</PresentationFormat>
  <Paragraphs>52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Retrospect</vt:lpstr>
      <vt:lpstr>PowerPoint Presentation</vt:lpstr>
      <vt:lpstr>PowerPoint Presentation</vt:lpstr>
      <vt:lpstr>Theme - Reykjavíkurhús</vt:lpstr>
      <vt:lpstr>Example - indoor car park, effect on rent</vt:lpstr>
      <vt:lpstr>PowerPoint Presentation</vt:lpstr>
      <vt:lpstr>Example project - Skarðshlíð Hafnarfirði.</vt:lpstr>
      <vt:lpstr>PowerPoint Presentation</vt:lpstr>
      <vt:lpstr>How can we simplify / increased mass-produced apartments / pave the way for mass production of houses?</vt:lpstr>
      <vt:lpstr>Web</vt:lpstr>
    </vt:vector>
  </TitlesOfParts>
  <Company>Íslandsbanki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mengi.bjorn</dc:creator>
  <cp:lastModifiedBy>Björn Traustason</cp:lastModifiedBy>
  <cp:revision>197</cp:revision>
  <dcterms:created xsi:type="dcterms:W3CDTF">2010-08-11T10:00:46Z</dcterms:created>
  <dcterms:modified xsi:type="dcterms:W3CDTF">2017-04-11T00:27:38Z</dcterms:modified>
</cp:coreProperties>
</file>